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0" r:id="rId5"/>
    <p:sldId id="324" r:id="rId6"/>
    <p:sldId id="325" r:id="rId7"/>
    <p:sldId id="368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40" r:id="rId22"/>
    <p:sldId id="339" r:id="rId23"/>
    <p:sldId id="341" r:id="rId24"/>
    <p:sldId id="342" r:id="rId25"/>
    <p:sldId id="343" r:id="rId26"/>
    <p:sldId id="344" r:id="rId27"/>
    <p:sldId id="346" r:id="rId28"/>
    <p:sldId id="345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66" r:id="rId40"/>
    <p:sldId id="360" r:id="rId41"/>
    <p:sldId id="361" r:id="rId42"/>
    <p:sldId id="362" r:id="rId43"/>
    <p:sldId id="364" r:id="rId44"/>
    <p:sldId id="363" r:id="rId45"/>
    <p:sldId id="365" r:id="rId46"/>
    <p:sldId id="367" r:id="rId47"/>
    <p:sldId id="357" r:id="rId48"/>
    <p:sldId id="358" r:id="rId49"/>
    <p:sldId id="359" r:id="rId50"/>
  </p:sldIdLst>
  <p:sldSz cx="9144000" cy="6858000" type="screen4x3"/>
  <p:notesSz cx="67611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3"/>
    <a:srgbClr val="373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32" autoAdjust="0"/>
    <p:restoredTop sz="93173" autoAdjust="0"/>
  </p:normalViewPr>
  <p:slideViewPr>
    <p:cSldViewPr>
      <p:cViewPr varScale="1">
        <p:scale>
          <a:sx n="69" d="100"/>
          <a:sy n="69" d="100"/>
        </p:scale>
        <p:origin x="966" y="48"/>
      </p:cViewPr>
      <p:guideLst>
        <p:guide orient="horz" pos="2160"/>
        <p:guide pos="288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29761" y="1"/>
            <a:ext cx="2929837" cy="496491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08/11/2017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943160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29761" y="9431601"/>
            <a:ext cx="2929837" cy="496491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9943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29761" y="1"/>
            <a:ext cx="2929837" cy="496491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08/11/2017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44538"/>
            <a:ext cx="496093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76117" y="4716661"/>
            <a:ext cx="5408930" cy="44684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9431601"/>
            <a:ext cx="2929837" cy="496491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29761" y="9431601"/>
            <a:ext cx="2929837" cy="496491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96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367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143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536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514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76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/>
              <a:t>iTest</a:t>
            </a:r>
            <a:endParaRPr lang="en-US" b="1" i="1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Fábio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Magalhães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– A75030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Rui Carvalho – A76279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Analysis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4"/>
    </mc:Choice>
    <mc:Fallback xmlns="">
      <p:transition spd="slow" advTm="46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3A517F5-C334-469E-970D-BE6C7269E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lvl="0"/>
            <a:r>
              <a:rPr lang="en-GB" dirty="0"/>
              <a:t>STM32F4-DISCOVERY board</a:t>
            </a:r>
            <a:endParaRPr lang="pt-PT" dirty="0"/>
          </a:p>
          <a:p>
            <a:pPr lvl="0"/>
            <a:r>
              <a:rPr lang="en-GB" dirty="0" err="1"/>
              <a:t>Keil</a:t>
            </a:r>
            <a:r>
              <a:rPr lang="en-GB" dirty="0"/>
              <a:t> </a:t>
            </a:r>
            <a:r>
              <a:rPr lang="en-GB" dirty="0" err="1"/>
              <a:t>uVision</a:t>
            </a:r>
            <a:r>
              <a:rPr lang="en-GB" dirty="0"/>
              <a:t> MDK-ARM</a:t>
            </a:r>
            <a:endParaRPr lang="pt-PT" dirty="0"/>
          </a:p>
          <a:p>
            <a:pPr lvl="0"/>
            <a:r>
              <a:rPr lang="en-GB" dirty="0"/>
              <a:t>Digital Signal Processor (DSP)</a:t>
            </a:r>
            <a:endParaRPr lang="pt-PT" dirty="0"/>
          </a:p>
          <a:p>
            <a:pPr lvl="0"/>
            <a:r>
              <a:rPr lang="en-GB" dirty="0" err="1"/>
              <a:t>FreeRTOS</a:t>
            </a:r>
            <a:endParaRPr lang="pt-PT" dirty="0"/>
          </a:p>
          <a:p>
            <a:pPr lvl="0"/>
            <a:r>
              <a:rPr lang="en-GB" dirty="0"/>
              <a:t>Minimum of three sensors</a:t>
            </a:r>
          </a:p>
          <a:p>
            <a:pPr lvl="0"/>
            <a:r>
              <a:rPr lang="en-GB" dirty="0"/>
              <a:t>Machine Learning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AB72C54-DA44-465D-934D-4107266A9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97AD3B9-BB45-4ADD-8D5B-8806B5BE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Constraints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9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4E4499A-185A-40C5-BC98-769742A3B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916832"/>
            <a:ext cx="7597352" cy="4608512"/>
          </a:xfrm>
        </p:spPr>
        <p:txBody>
          <a:bodyPr/>
          <a:lstStyle/>
          <a:p>
            <a:pPr lvl="0"/>
            <a:r>
              <a:rPr lang="en-GB" dirty="0"/>
              <a:t>Diagnose User</a:t>
            </a:r>
            <a:endParaRPr lang="pt-PT" dirty="0"/>
          </a:p>
          <a:p>
            <a:pPr lvl="0"/>
            <a:r>
              <a:rPr lang="en-GB" dirty="0"/>
              <a:t>Display the vision test on the TFT screen.</a:t>
            </a:r>
            <a:endParaRPr lang="pt-PT" dirty="0"/>
          </a:p>
          <a:p>
            <a:pPr lvl="0"/>
            <a:r>
              <a:rPr lang="en-GB" dirty="0"/>
              <a:t>Detect user interaction.</a:t>
            </a:r>
            <a:endParaRPr lang="pt-PT" dirty="0"/>
          </a:p>
          <a:p>
            <a:pPr lvl="0"/>
            <a:r>
              <a:rPr lang="en-GB" dirty="0"/>
              <a:t>Measure the distance between the device and the patient.</a:t>
            </a:r>
            <a:endParaRPr lang="pt-PT" dirty="0"/>
          </a:p>
          <a:p>
            <a:pPr lvl="0"/>
            <a:r>
              <a:rPr lang="en-GB" dirty="0"/>
              <a:t>Check suitability of the ambient light.</a:t>
            </a:r>
            <a:endParaRPr lang="pt-PT" dirty="0"/>
          </a:p>
          <a:p>
            <a:pPr lvl="0"/>
            <a:r>
              <a:rPr lang="en-GB" dirty="0"/>
              <a:t>Recognise speech input data.</a:t>
            </a:r>
            <a:endParaRPr lang="pt-PT" dirty="0"/>
          </a:p>
          <a:p>
            <a:pPr lvl="0"/>
            <a:r>
              <a:rPr lang="en-GB" dirty="0"/>
              <a:t>Show malfunctions on the display.</a:t>
            </a:r>
            <a:endParaRPr lang="pt-PT" dirty="0"/>
          </a:p>
          <a:p>
            <a:pPr lvl="0"/>
            <a:r>
              <a:rPr lang="en-GB" dirty="0"/>
              <a:t>Give audio signals.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E8B1850-488F-41FF-9508-406015FF92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AE5C500-1609-4150-B6D9-3FFD6004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Requirements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1633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4C375E6-91FF-46B4-BCA8-9BFF71760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924944"/>
            <a:ext cx="7597352" cy="3600400"/>
          </a:xfrm>
        </p:spPr>
        <p:txBody>
          <a:bodyPr/>
          <a:lstStyle/>
          <a:p>
            <a:pPr lvl="0"/>
            <a:r>
              <a:rPr lang="en-GB" dirty="0"/>
              <a:t>Low Cost and low power.</a:t>
            </a:r>
            <a:endParaRPr lang="pt-PT" dirty="0"/>
          </a:p>
          <a:p>
            <a:pPr lvl="0"/>
            <a:r>
              <a:rPr lang="en-GB" dirty="0"/>
              <a:t>User-friendly interface.</a:t>
            </a:r>
            <a:endParaRPr lang="pt-PT" dirty="0"/>
          </a:p>
          <a:p>
            <a:pPr lvl="0"/>
            <a:r>
              <a:rPr lang="en-GB" dirty="0"/>
              <a:t>Small and portable.</a:t>
            </a:r>
            <a:endParaRPr lang="pt-PT" dirty="0"/>
          </a:p>
          <a:p>
            <a:pPr lvl="0"/>
            <a:r>
              <a:rPr lang="en-GB" dirty="0"/>
              <a:t>The system must have low latency.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D706731-4AE6-44A4-ACA7-8DC4AFF80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DEE7C0-78EC-49E5-B45E-34849A57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Non-Functional Requirements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168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EBF6753-C4EB-4DCB-B10F-D3976E92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/>
              <a:t>STM32f4 Discovery Board</a:t>
            </a:r>
            <a:endParaRPr lang="pt-PT" sz="2000" dirty="0"/>
          </a:p>
          <a:p>
            <a:pPr lvl="1"/>
            <a:r>
              <a:rPr lang="en-GB" dirty="0"/>
              <a:t>STM32F407VGT6 MCU</a:t>
            </a:r>
            <a:endParaRPr lang="pt-PT" sz="1800" dirty="0"/>
          </a:p>
          <a:p>
            <a:pPr lvl="1"/>
            <a:r>
              <a:rPr lang="en-GB" dirty="0"/>
              <a:t>32-bit ARM Cortex-M4 CPU with FPU core</a:t>
            </a:r>
            <a:endParaRPr lang="pt-PT" sz="1800" dirty="0"/>
          </a:p>
          <a:p>
            <a:pPr lvl="1"/>
            <a:r>
              <a:rPr lang="en-GB" dirty="0"/>
              <a:t>1-Mbyte Flash Memory</a:t>
            </a:r>
            <a:endParaRPr lang="pt-PT" sz="1800" dirty="0"/>
          </a:p>
          <a:p>
            <a:pPr lvl="1"/>
            <a:r>
              <a:rPr lang="en-GB" dirty="0"/>
              <a:t>192-Kbyte RAM</a:t>
            </a:r>
            <a:endParaRPr lang="pt-PT" sz="1800" dirty="0"/>
          </a:p>
          <a:p>
            <a:pPr lvl="1"/>
            <a:r>
              <a:rPr lang="en-GB" dirty="0"/>
              <a:t>MP45DT02 ST MEMS Digital Microphone</a:t>
            </a:r>
            <a:endParaRPr lang="pt-PT" sz="1800" dirty="0"/>
          </a:p>
          <a:p>
            <a:pPr lvl="1"/>
            <a:r>
              <a:rPr lang="en-GB" dirty="0"/>
              <a:t>CS43L22 Audio DAC</a:t>
            </a:r>
            <a:endParaRPr lang="pt-PT" sz="1800" dirty="0"/>
          </a:p>
          <a:p>
            <a:pPr lvl="1"/>
            <a:r>
              <a:rPr lang="en-GB" dirty="0"/>
              <a:t>Up to 17 timers</a:t>
            </a:r>
            <a:endParaRPr lang="pt-PT" sz="1800" dirty="0"/>
          </a:p>
          <a:p>
            <a:pPr lvl="1"/>
            <a:r>
              <a:rPr lang="en-GB" dirty="0"/>
              <a:t>3 ADC 12-bit (up to 24 channels)</a:t>
            </a:r>
            <a:endParaRPr lang="pt-PT" sz="1800" dirty="0"/>
          </a:p>
          <a:p>
            <a:pPr lvl="1"/>
            <a:r>
              <a:rPr lang="en-GB" dirty="0"/>
              <a:t>General-Purpose DMA</a:t>
            </a:r>
            <a:endParaRPr lang="pt-PT" sz="1800" dirty="0"/>
          </a:p>
          <a:p>
            <a:pPr lvl="0"/>
            <a:r>
              <a:rPr lang="en-GB" dirty="0"/>
              <a:t>Light sensor</a:t>
            </a:r>
            <a:endParaRPr lang="pt-PT" sz="2000" dirty="0"/>
          </a:p>
          <a:p>
            <a:pPr lvl="1"/>
            <a:r>
              <a:rPr lang="en-GB" dirty="0"/>
              <a:t>LDR 1K-10K Ω</a:t>
            </a:r>
            <a:endParaRPr lang="pt-PT" sz="1800" dirty="0"/>
          </a:p>
          <a:p>
            <a:pPr lvl="0"/>
            <a:r>
              <a:rPr lang="en-GB" dirty="0"/>
              <a:t>Ultrasonic distance measurement</a:t>
            </a:r>
            <a:endParaRPr lang="pt-PT" sz="2000" dirty="0"/>
          </a:p>
          <a:p>
            <a:pPr lvl="1"/>
            <a:r>
              <a:rPr lang="en-GB" dirty="0"/>
              <a:t>HC-SR04</a:t>
            </a:r>
            <a:endParaRPr lang="pt-PT" sz="1800" dirty="0"/>
          </a:p>
          <a:p>
            <a:pPr lvl="1"/>
            <a:r>
              <a:rPr lang="en-GB" dirty="0"/>
              <a:t>2-400 cm of non-contact measurement</a:t>
            </a:r>
            <a:endParaRPr lang="pt-PT" sz="1800" dirty="0"/>
          </a:p>
          <a:p>
            <a:pPr lvl="0"/>
            <a:r>
              <a:rPr lang="en-GB" dirty="0"/>
              <a:t>MEMS Digital Microphone onboard</a:t>
            </a:r>
            <a:endParaRPr lang="pt-PT" sz="2000" dirty="0"/>
          </a:p>
          <a:p>
            <a:pPr lvl="0"/>
            <a:r>
              <a:rPr lang="en-GB" dirty="0"/>
              <a:t>TFT w/ Touchscreen</a:t>
            </a:r>
            <a:endParaRPr lang="pt-PT" sz="2000" dirty="0"/>
          </a:p>
          <a:p>
            <a:pPr lvl="1"/>
            <a:r>
              <a:rPr lang="en-GB" dirty="0"/>
              <a:t>ILI9488 Display Driver</a:t>
            </a:r>
            <a:endParaRPr lang="pt-PT" sz="1800" dirty="0"/>
          </a:p>
          <a:p>
            <a:pPr lvl="1"/>
            <a:r>
              <a:rPr lang="en-GB" dirty="0"/>
              <a:t>320x480 Resolution</a:t>
            </a:r>
            <a:endParaRPr lang="pt-PT" sz="1800" dirty="0"/>
          </a:p>
          <a:p>
            <a:pPr lvl="1"/>
            <a:r>
              <a:rPr lang="en-GB" dirty="0"/>
              <a:t>Resistive Touchscreen</a:t>
            </a:r>
            <a:endParaRPr lang="pt-PT" sz="18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3412036-10AE-4AE2-80ED-07238CC31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6D3888A-881B-4E84-ACCA-5DE516F6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Hardware Specifications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629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8B064E-3512-440F-82CA-A58321F299B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4"/>
          <a:stretch/>
        </p:blipFill>
        <p:spPr bwMode="auto">
          <a:xfrm rot="5400000">
            <a:off x="3675620" y="3475932"/>
            <a:ext cx="2296815" cy="3938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3A14C12-BD64-43CF-BF6F-2E98CA30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3024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The STM32F4DISCOVERY Discovery allows development with the STM32F407VG high performance microcontroller with the ARM® Cortex®-M4 32-bit core.</a:t>
            </a:r>
            <a:endParaRPr lang="pt-PT" dirty="0"/>
          </a:p>
          <a:p>
            <a:pPr marL="0" indent="0" algn="just">
              <a:buNone/>
            </a:pPr>
            <a:r>
              <a:rPr lang="en-GB" dirty="0"/>
              <a:t>Based on STM32F407VG, it includes an ST-LINK/V2 embedded debug tool, two ST-MEMS digital accelerometers, a digital microphone, one audio DAC with integrated class D speaker driver, LEDs, push buttons and a USB OTG micro-AB connector. 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4148D86-DC6D-4783-91E0-58DD25862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C5498E-FBEA-4AE5-8357-E8DBEFC3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STM32F4 </a:t>
            </a:r>
            <a:r>
              <a:rPr lang="pt-PT" dirty="0" err="1"/>
              <a:t>Discovery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030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BB9E77F-8AF0-4C70-8610-6D431FECD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AF2E3B-16FE-42C8-B74B-51309F6F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B7CB6D-996A-4732-9A3E-B49CD16B17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4077072"/>
            <a:ext cx="3888432" cy="218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33C4C09-7D62-4DCD-ADAE-A6F07A0742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84" y="4056472"/>
            <a:ext cx="3769007" cy="233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images-na.ssl-images-amazon.com/images/I/41%2Bub4t7HgL._SX342_.jpg">
            <a:extLst>
              <a:ext uri="{FF2B5EF4-FFF2-40B4-BE49-F238E27FC236}">
                <a16:creationId xmlns:a16="http://schemas.microsoft.com/office/drawing/2014/main" id="{94CDF088-39BA-47C1-9546-35E2B277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36712"/>
            <a:ext cx="3676423" cy="36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19999E01-494A-4E87-97B0-E41CA0898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FA56FD-3A3F-4ABE-8E2F-DF2D1A6CB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3B2BCA4-6C33-44D3-A930-38DF785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56B4AD-B1DF-4F33-9A10-E320D02F7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44201"/>
              </p:ext>
            </p:extLst>
          </p:nvPr>
        </p:nvGraphicFramePr>
        <p:xfrm>
          <a:off x="1475656" y="2105142"/>
          <a:ext cx="7416824" cy="1964438"/>
        </p:xfrm>
        <a:graphic>
          <a:graphicData uri="http://schemas.openxmlformats.org/drawingml/2006/table">
            <a:tbl>
              <a:tblPr firstRow="1" firstCol="1" bandRow="1"/>
              <a:tblGrid>
                <a:gridCol w="3708412">
                  <a:extLst>
                    <a:ext uri="{9D8B030D-6E8A-4147-A177-3AD203B41FA5}">
                      <a16:colId xmlns:a16="http://schemas.microsoft.com/office/drawing/2014/main" val="1778178540"/>
                    </a:ext>
                  </a:extLst>
                </a:gridCol>
                <a:gridCol w="3708412">
                  <a:extLst>
                    <a:ext uri="{9D8B030D-6E8A-4147-A177-3AD203B41FA5}">
                      <a16:colId xmlns:a16="http://schemas.microsoft.com/office/drawing/2014/main" val="2642353276"/>
                    </a:ext>
                  </a:extLst>
                </a:gridCol>
              </a:tblGrid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Bright Resistance (100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5k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768836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Dark Resistance (10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10k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90970"/>
                  </a:ext>
                </a:extLst>
              </a:tr>
              <a:tr h="329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Bright Resistance (100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 Ω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917503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31409"/>
                  </a:ext>
                </a:extLst>
              </a:tr>
              <a:tr h="1950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Power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mW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370077"/>
                  </a:ext>
                </a:extLst>
              </a:tr>
              <a:tr h="329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 Temperature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-30 ~ +70 °C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72548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6A2DB6F-9A5B-467F-94E4-D0A5AEE4A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44489"/>
              </p:ext>
            </p:extLst>
          </p:nvPr>
        </p:nvGraphicFramePr>
        <p:xfrm>
          <a:off x="1475656" y="5013176"/>
          <a:ext cx="7416825" cy="652272"/>
        </p:xfrm>
        <a:graphic>
          <a:graphicData uri="http://schemas.openxmlformats.org/drawingml/2006/table">
            <a:tbl>
              <a:tblPr firstRow="1" firstCol="1" bandRow="1"/>
              <a:tblGrid>
                <a:gridCol w="2471984">
                  <a:extLst>
                    <a:ext uri="{9D8B030D-6E8A-4147-A177-3AD203B41FA5}">
                      <a16:colId xmlns:a16="http://schemas.microsoft.com/office/drawing/2014/main" val="1063343343"/>
                    </a:ext>
                  </a:extLst>
                </a:gridCol>
                <a:gridCol w="2471984">
                  <a:extLst>
                    <a:ext uri="{9D8B030D-6E8A-4147-A177-3AD203B41FA5}">
                      <a16:colId xmlns:a16="http://schemas.microsoft.com/office/drawing/2014/main" val="4243613759"/>
                    </a:ext>
                  </a:extLst>
                </a:gridCol>
                <a:gridCol w="2472857">
                  <a:extLst>
                    <a:ext uri="{9D8B030D-6E8A-4147-A177-3AD203B41FA5}">
                      <a16:colId xmlns:a16="http://schemas.microsoft.com/office/drawing/2014/main" val="2282354076"/>
                    </a:ext>
                  </a:extLst>
                </a:gridCol>
              </a:tblGrid>
              <a:tr h="3040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27931"/>
                  </a:ext>
                </a:extLst>
              </a:tr>
              <a:tr h="3040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LDR OUT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PC5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ADC12_IN15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00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684108-E27D-4A26-975E-5CDE2EE83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05ED0F-A39C-4291-B37E-2B8FB57C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LDR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4C8A68D-664A-4FDD-8F23-7F640E9B0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95761"/>
              </p:ext>
            </p:extLst>
          </p:nvPr>
        </p:nvGraphicFramePr>
        <p:xfrm>
          <a:off x="1473190" y="4754620"/>
          <a:ext cx="7111882" cy="1770724"/>
        </p:xfrm>
        <a:graphic>
          <a:graphicData uri="http://schemas.openxmlformats.org/drawingml/2006/table">
            <a:tbl>
              <a:tblPr firstRow="1" firstCol="1" bandRow="1"/>
              <a:tblGrid>
                <a:gridCol w="2666762">
                  <a:extLst>
                    <a:ext uri="{9D8B030D-6E8A-4147-A177-3AD203B41FA5}">
                      <a16:colId xmlns:a16="http://schemas.microsoft.com/office/drawing/2014/main" val="363299251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378460318"/>
                    </a:ext>
                  </a:extLst>
                </a:gridCol>
                <a:gridCol w="2068856">
                  <a:extLst>
                    <a:ext uri="{9D8B030D-6E8A-4147-A177-3AD203B41FA5}">
                      <a16:colId xmlns:a16="http://schemas.microsoft.com/office/drawing/2014/main" val="494485415"/>
                    </a:ext>
                  </a:extLst>
                </a:gridCol>
              </a:tblGrid>
              <a:tr h="55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Level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838681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Bright (100 lux)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47315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Dark (10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0.45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5082"/>
                  </a:ext>
                </a:extLst>
              </a:tr>
              <a:tr h="559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Good Lighting (250 lux)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27700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443610B-1463-4A08-A84E-EFAA35E5E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054" y="3813704"/>
            <a:ext cx="56161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pt-PT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 ambient light (250 lux) -&gt; 2.5k</a:t>
            </a:r>
            <a:r>
              <a:rPr kumimoji="0" lang="en-GB" altLang="pt-PT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Ω</a:t>
            </a:r>
            <a:endParaRPr kumimoji="0" lang="en-GB" altLang="pt-P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8622DA9-9B5B-4397-87A7-E7347AC22040}"/>
                  </a:ext>
                </a:extLst>
              </p:cNvPr>
              <p:cNvSpPr/>
              <p:nvPr/>
            </p:nvSpPr>
            <p:spPr>
              <a:xfrm>
                <a:off x="3165702" y="1668309"/>
                <a:ext cx="3726854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</a:rPr>
                        <m:t>𝑉𝑜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𝑉𝐶𝐶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𝑉𝐶𝐶</m:t>
                      </m:r>
                      <m:f>
                        <m:f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</m:num>
                        <m:den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  <m:r>
                            <a:rPr lang="pt-PT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28622DA9-9B5B-4397-87A7-E7347AC2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702" y="1668309"/>
                <a:ext cx="3726854" cy="789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E703D51-8CBA-43B0-B319-F876D9896624}"/>
                  </a:ext>
                </a:extLst>
              </p:cNvPr>
              <p:cNvSpPr/>
              <p:nvPr/>
            </p:nvSpPr>
            <p:spPr>
              <a:xfrm>
                <a:off x="3475659" y="2875965"/>
                <a:ext cx="3106941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>
                          <a:latin typeface="Cambria Math" panose="02040503050406030204" pitchFamily="18" charset="0"/>
                        </a:rPr>
                        <m:t>𝑉𝑜</m:t>
                      </m:r>
                      <m:r>
                        <a:rPr lang="pt-PT" sz="2400" i="0">
                          <a:latin typeface="Cambria Math" panose="02040503050406030204" pitchFamily="18" charset="0"/>
                        </a:rPr>
                        <m:t>=5−5</m:t>
                      </m:r>
                      <m:f>
                        <m:f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</m:num>
                        <m:den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𝐿𝐷𝑅</m:t>
                          </m:r>
                          <m:r>
                            <a:rPr lang="pt-PT" sz="2400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FE703D51-8CBA-43B0-B319-F876D9896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659" y="2875965"/>
                <a:ext cx="3106941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57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60355D3-EA51-4B2C-849F-413F8C5A0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9078712-FBEA-4D05-A6C0-E9854C6E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p:pic>
        <p:nvPicPr>
          <p:cNvPr id="7170" name="Picture 2" descr="http://www.robotshop.com/media/catalog/product/cache/7/image/900x900/9df78eab33525d08d6e5fb8d27136e95/h/c/hc-sr04-ultrasonic-range-finder-2.png">
            <a:extLst>
              <a:ext uri="{FF2B5EF4-FFF2-40B4-BE49-F238E27FC236}">
                <a16:creationId xmlns:a16="http://schemas.microsoft.com/office/drawing/2014/main" id="{5EA17920-AE20-48F0-B7A9-7228DE6C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80728"/>
            <a:ext cx="5877272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0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2F0566A-D878-49EB-9249-B3AFD730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4BF0B53-5F0C-4F8F-B07E-88E9A0231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19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CB3CF71-430D-4722-8E58-FCD676BB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E332B15-3634-4119-A422-704B40A2E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56926"/>
              </p:ext>
            </p:extLst>
          </p:nvPr>
        </p:nvGraphicFramePr>
        <p:xfrm>
          <a:off x="1295128" y="1938136"/>
          <a:ext cx="7597352" cy="2282952"/>
        </p:xfrm>
        <a:graphic>
          <a:graphicData uri="http://schemas.openxmlformats.org/drawingml/2006/table">
            <a:tbl>
              <a:tblPr firstRow="1" firstCol="1" bandRow="1"/>
              <a:tblGrid>
                <a:gridCol w="3798676">
                  <a:extLst>
                    <a:ext uri="{9D8B030D-6E8A-4147-A177-3AD203B41FA5}">
                      <a16:colId xmlns:a16="http://schemas.microsoft.com/office/drawing/2014/main" val="2284322469"/>
                    </a:ext>
                  </a:extLst>
                </a:gridCol>
                <a:gridCol w="3798676">
                  <a:extLst>
                    <a:ext uri="{9D8B030D-6E8A-4147-A177-3AD203B41FA5}">
                      <a16:colId xmlns:a16="http://schemas.microsoft.com/office/drawing/2014/main" val="3830174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251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Current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82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Working Frequency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40KHZ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09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438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 Range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0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Measuring Angle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15°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37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Trigger </a:t>
                      </a: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Signal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10us TTL pulse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02382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43C3DF7-C7BF-464E-9470-09A6B20A5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2631"/>
              </p:ext>
            </p:extLst>
          </p:nvPr>
        </p:nvGraphicFramePr>
        <p:xfrm>
          <a:off x="1295128" y="5157192"/>
          <a:ext cx="7597351" cy="978408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3270296763"/>
                    </a:ext>
                  </a:extLst>
                </a:gridCol>
                <a:gridCol w="2532152">
                  <a:extLst>
                    <a:ext uri="{9D8B030D-6E8A-4147-A177-3AD203B41FA5}">
                      <a16:colId xmlns:a16="http://schemas.microsoft.com/office/drawing/2014/main" val="3612482080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2341662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585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694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Echo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TIM2_CH2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10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91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iu-Latn-CA" smtClean="0"/>
              <a:pPr algn="r"/>
              <a:t>2</a:t>
            </a:fld>
            <a:endParaRPr lang="iu-Latn-CA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FC715C8-FBAD-4B3F-86F6-75B2DCA0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A140C7FB-881A-4196-99EB-48015CD57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 fontScale="92500" lnSpcReduction="10000"/>
          </a:bodyPr>
          <a:lstStyle/>
          <a:p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pt-PT" dirty="0"/>
          </a:p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  <a:p>
            <a:r>
              <a:rPr lang="pt-PT" dirty="0" err="1"/>
              <a:t>Constrains</a:t>
            </a:r>
            <a:endParaRPr lang="pt-PT" dirty="0"/>
          </a:p>
          <a:p>
            <a:r>
              <a:rPr lang="pt-PT" dirty="0" err="1"/>
              <a:t>Requirements</a:t>
            </a:r>
            <a:endParaRPr lang="pt-PT" dirty="0"/>
          </a:p>
          <a:p>
            <a:r>
              <a:rPr lang="pt-PT" dirty="0" err="1"/>
              <a:t>Specifications</a:t>
            </a:r>
            <a:endParaRPr lang="pt-PT" dirty="0"/>
          </a:p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  <a:p>
            <a:r>
              <a:rPr lang="pt-PT" dirty="0" err="1"/>
              <a:t>Events</a:t>
            </a:r>
            <a:endParaRPr lang="pt-PT" dirty="0"/>
          </a:p>
          <a:p>
            <a:r>
              <a:rPr lang="pt-PT" dirty="0"/>
              <a:t>Use Cases</a:t>
            </a:r>
          </a:p>
          <a:p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  <a:p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Diagram</a:t>
            </a:r>
            <a:endParaRPr lang="pt-PT" dirty="0"/>
          </a:p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Stack</a:t>
            </a:r>
            <a:endParaRPr lang="pt-PT" dirty="0"/>
          </a:p>
          <a:p>
            <a:r>
              <a:rPr lang="pt-PT" dirty="0" err="1"/>
              <a:t>Flowcharts</a:t>
            </a:r>
            <a:endParaRPr lang="pt-PT" dirty="0"/>
          </a:p>
          <a:p>
            <a:r>
              <a:rPr lang="pt-PT" dirty="0"/>
              <a:t>Software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  <a:p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Priority</a:t>
            </a:r>
            <a:endParaRPr lang="pt-PT" dirty="0"/>
          </a:p>
          <a:p>
            <a:r>
              <a:rPr lang="pt-PT" dirty="0" err="1"/>
              <a:t>Gantt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891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F82F8F0-95F0-485B-8724-E301151E2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864096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3D2D1B2-6139-4BCB-80CC-B57C0876B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0B26901-4969-417E-BE2C-2C709656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HC-SR04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07EBD3D-91C2-411B-B8BE-CAEB73FFABE8}"/>
                  </a:ext>
                </a:extLst>
              </p:cNvPr>
              <p:cNvSpPr/>
              <p:nvPr/>
            </p:nvSpPr>
            <p:spPr>
              <a:xfrm>
                <a:off x="2189804" y="2115421"/>
                <a:ext cx="5808000" cy="791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1" i="1">
                          <a:latin typeface="Cambria Math" panose="02040503050406030204" pitchFamily="18" charset="0"/>
                        </a:rPr>
                        <m:t>𝑫𝒊𝒔𝒕</m:t>
                      </m:r>
                      <m:r>
                        <a:rPr lang="pt-PT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b="1" i="1">
                              <a:latin typeface="Cambria Math" panose="02040503050406030204" pitchFamily="18" charset="0"/>
                            </a:rPr>
                            <m:t>𝑯𝒊𝒈𝒉𝑳𝒆𝒗𝒆𝒍𝑻𝒊𝒎𝒆</m:t>
                          </m:r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PT" sz="2400" b="1" i="1">
                              <a:latin typeface="Cambria Math" panose="02040503050406030204" pitchFamily="18" charset="0"/>
                            </a:rPr>
                            <m:t>𝑺𝒐𝒖𝒏𝒅𝑺𝒑𝒆𝒆𝒅</m:t>
                          </m:r>
                        </m:num>
                        <m:den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07EBD3D-91C2-411B-B8BE-CAEB73FF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04" y="2115421"/>
                <a:ext cx="5808000" cy="791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D35348FC-78B2-446D-B863-21C2E19991CB}"/>
                  </a:ext>
                </a:extLst>
              </p:cNvPr>
              <p:cNvSpPr/>
              <p:nvPr/>
            </p:nvSpPr>
            <p:spPr>
              <a:xfrm>
                <a:off x="4006840" y="3437284"/>
                <a:ext cx="2173928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1" i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pt-PT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𝒉𝒊</m:t>
                              </m:r>
                            </m:sub>
                          </m:sSub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×340</m:t>
                          </m:r>
                        </m:num>
                        <m:den>
                          <m:r>
                            <a:rPr lang="pt-PT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D35348FC-78B2-446D-B863-21C2E1999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40" y="3437284"/>
                <a:ext cx="2173928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797C708-51AD-47A8-8A39-9BFB3DE0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9971"/>
              </p:ext>
            </p:extLst>
          </p:nvPr>
        </p:nvGraphicFramePr>
        <p:xfrm>
          <a:off x="1295128" y="4653136"/>
          <a:ext cx="7597352" cy="1304544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1121501919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2294236362"/>
                    </a:ext>
                  </a:extLst>
                </a:gridCol>
                <a:gridCol w="2533046">
                  <a:extLst>
                    <a:ext uri="{9D8B030D-6E8A-4147-A177-3AD203B41FA5}">
                      <a16:colId xmlns:a16="http://schemas.microsoft.com/office/drawing/2014/main" val="2095033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12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(2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75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(400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595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(150 cm)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 cm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0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6774915-AF8F-4C64-AE0E-7F16326C21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F4F4025-17D8-4709-83E8-DC2892D5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C8EDC7-9C8F-4315-8092-BF9266249618}"/>
              </a:ext>
            </a:extLst>
          </p:cNvPr>
          <p:cNvPicPr/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23" y="4077072"/>
            <a:ext cx="4215765" cy="225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http://www.my-ftm.com/wp-content/uploads/2015/11/ST_IMG1_pg21.jpg">
            <a:extLst>
              <a:ext uri="{FF2B5EF4-FFF2-40B4-BE49-F238E27FC236}">
                <a16:creationId xmlns:a16="http://schemas.microsoft.com/office/drawing/2014/main" id="{5653A658-0392-4DFD-A087-16F01BA9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08" y="1525801"/>
            <a:ext cx="3237993" cy="22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6AA7CFC-3781-4E6A-82A2-A2452732A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196753"/>
            <a:ext cx="7597352" cy="5661247"/>
          </a:xfrm>
        </p:spPr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6A93D62-055C-4384-976E-26C935FBBA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F7045B2-ED87-4FD6-9C60-323E047D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3DFA5E9-38CB-4E53-9B86-D081DE1A4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70334"/>
              </p:ext>
            </p:extLst>
          </p:nvPr>
        </p:nvGraphicFramePr>
        <p:xfrm>
          <a:off x="1295127" y="1772816"/>
          <a:ext cx="7597353" cy="2790063"/>
        </p:xfrm>
        <a:graphic>
          <a:graphicData uri="http://schemas.openxmlformats.org/drawingml/2006/table">
            <a:tbl>
              <a:tblPr firstRow="1" firstCol="1" bandRow="1"/>
              <a:tblGrid>
                <a:gridCol w="3330260">
                  <a:extLst>
                    <a:ext uri="{9D8B030D-6E8A-4147-A177-3AD203B41FA5}">
                      <a16:colId xmlns:a16="http://schemas.microsoft.com/office/drawing/2014/main" val="3098390415"/>
                    </a:ext>
                  </a:extLst>
                </a:gridCol>
                <a:gridCol w="1425067">
                  <a:extLst>
                    <a:ext uri="{9D8B030D-6E8A-4147-A177-3AD203B41FA5}">
                      <a16:colId xmlns:a16="http://schemas.microsoft.com/office/drawing/2014/main" val="1883853536"/>
                    </a:ext>
                  </a:extLst>
                </a:gridCol>
                <a:gridCol w="1425067">
                  <a:extLst>
                    <a:ext uri="{9D8B030D-6E8A-4147-A177-3AD203B41FA5}">
                      <a16:colId xmlns:a16="http://schemas.microsoft.com/office/drawing/2014/main" val="770146936"/>
                    </a:ext>
                  </a:extLst>
                </a:gridCol>
                <a:gridCol w="1416959">
                  <a:extLst>
                    <a:ext uri="{9D8B030D-6E8A-4147-A177-3AD203B41FA5}">
                      <a16:colId xmlns:a16="http://schemas.microsoft.com/office/drawing/2014/main" val="1872428862"/>
                    </a:ext>
                  </a:extLst>
                </a:gridCol>
              </a:tblGrid>
              <a:tr h="87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930716"/>
                  </a:ext>
                </a:extLst>
              </a:tr>
              <a:tr h="87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voltage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320152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in normal mode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70118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in power-down mode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0.20mA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775184"/>
                  </a:ext>
                </a:extLst>
              </a:tr>
              <a:tr h="75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-29dBFS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-26dBFS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-23dBFS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2425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clock frequency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3.25 MHz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513209"/>
                  </a:ext>
                </a:extLst>
              </a:tr>
              <a:tr h="75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10ms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00713"/>
                  </a:ext>
                </a:extLst>
              </a:tr>
              <a:tr h="251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level logic voltage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0.35*Vdd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277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level logic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voltage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0.65*Vdd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Vdd+0.3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1470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1942E8-2E7F-4EB5-9DE6-F2AE8C715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15034"/>
              </p:ext>
            </p:extLst>
          </p:nvPr>
        </p:nvGraphicFramePr>
        <p:xfrm>
          <a:off x="1295127" y="5117214"/>
          <a:ext cx="7597353" cy="930021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193308149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2011031011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115176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4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PDM 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PC3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37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PB10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TIM2_CH3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50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17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F9B7C4EC-7549-4016-814F-CBEE013C6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648072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4F765E8-44B6-4F35-8CA9-719A72B94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D5797C-4CE5-4950-94C3-6CA8B68B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Microphone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DEF4B83-9C7C-4A39-ABFD-6F1E855B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03297"/>
              </p:ext>
            </p:extLst>
          </p:nvPr>
        </p:nvGraphicFramePr>
        <p:xfrm>
          <a:off x="1295128" y="1916832"/>
          <a:ext cx="7597351" cy="652272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4181098213"/>
                    </a:ext>
                  </a:extLst>
                </a:gridCol>
                <a:gridCol w="2532152">
                  <a:extLst>
                    <a:ext uri="{9D8B030D-6E8A-4147-A177-3AD203B41FA5}">
                      <a16:colId xmlns:a16="http://schemas.microsoft.com/office/drawing/2014/main" val="167639877"/>
                    </a:ext>
                  </a:extLst>
                </a:gridCol>
                <a:gridCol w="2533047">
                  <a:extLst>
                    <a:ext uri="{9D8B030D-6E8A-4147-A177-3AD203B41FA5}">
                      <a16:colId xmlns:a16="http://schemas.microsoft.com/office/drawing/2014/main" val="2739228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034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Speak to microphone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Voice input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254818"/>
                  </a:ext>
                </a:extLst>
              </a:tr>
            </a:tbl>
          </a:graphicData>
        </a:graphic>
      </p:graphicFrame>
      <p:pic>
        <p:nvPicPr>
          <p:cNvPr id="11266" name="Picture 2" descr="https://inglesnoteclado.com.br/wp-content/uploads/2017/07/Como-Melhorar-o-Speaking-Em-Ingl%C3%AAs.png">
            <a:extLst>
              <a:ext uri="{FF2B5EF4-FFF2-40B4-BE49-F238E27FC236}">
                <a16:creationId xmlns:a16="http://schemas.microsoft.com/office/drawing/2014/main" id="{6C161F72-ADF7-4DD8-809F-87CE8953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79" y="3145168"/>
            <a:ext cx="3203041" cy="32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6ABE6B-B832-4E9A-877B-D277ACCBE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04" y="3847797"/>
            <a:ext cx="2068488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220775-A7EE-4527-B997-4D398A077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492896"/>
            <a:ext cx="7597352" cy="4032448"/>
          </a:xfrm>
        </p:spPr>
        <p:txBody>
          <a:bodyPr/>
          <a:lstStyle/>
          <a:p>
            <a:r>
              <a:rPr lang="en-GB" dirty="0"/>
              <a:t>ILI9488 Display Driver</a:t>
            </a:r>
            <a:endParaRPr lang="pt-PT" dirty="0"/>
          </a:p>
          <a:p>
            <a:r>
              <a:rPr lang="en-GB" dirty="0"/>
              <a:t>SPI Compatible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38C5C1-BAA1-4A5D-9EF0-6822177CB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482F5F0-E6C8-4BCA-88CB-CFF2650E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pic>
        <p:nvPicPr>
          <p:cNvPr id="5" name="Imagem 4" descr="https://i.ebayimg.com/images/g/EpoAAOSwtfhYnDTx/s-l1600.jpg">
            <a:extLst>
              <a:ext uri="{FF2B5EF4-FFF2-40B4-BE49-F238E27FC236}">
                <a16:creationId xmlns:a16="http://schemas.microsoft.com/office/drawing/2014/main" id="{AFF7521F-F675-4A7D-84DB-FAC190A73D22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3" b="11278"/>
          <a:stretch/>
        </p:blipFill>
        <p:spPr bwMode="auto">
          <a:xfrm>
            <a:off x="3488349" y="1916832"/>
            <a:ext cx="5413251" cy="4352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464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A6983F7-5F19-4E31-9687-8121F06A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Specifications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Interface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9A36AA2-062A-47AE-9094-FC429B0A3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5AB0B6-5208-4482-A308-6C70CD60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7EF9B00-7667-4DCE-B944-D63569569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37456"/>
              </p:ext>
            </p:extLst>
          </p:nvPr>
        </p:nvGraphicFramePr>
        <p:xfrm>
          <a:off x="1295128" y="1988840"/>
          <a:ext cx="7597352" cy="1550035"/>
        </p:xfrm>
        <a:graphic>
          <a:graphicData uri="http://schemas.openxmlformats.org/drawingml/2006/table">
            <a:tbl>
              <a:tblPr firstRow="1" firstCol="1" bandRow="1"/>
              <a:tblGrid>
                <a:gridCol w="3898718">
                  <a:extLst>
                    <a:ext uri="{9D8B030D-6E8A-4147-A177-3AD203B41FA5}">
                      <a16:colId xmlns:a16="http://schemas.microsoft.com/office/drawing/2014/main" val="2407154525"/>
                    </a:ext>
                  </a:extLst>
                </a:gridCol>
                <a:gridCol w="3698634">
                  <a:extLst>
                    <a:ext uri="{9D8B030D-6E8A-4147-A177-3AD203B41FA5}">
                      <a16:colId xmlns:a16="http://schemas.microsoft.com/office/drawing/2014/main" val="3137138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320x480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039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 Memory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 kbytes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96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Image 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bits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115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 VCC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1.65 – 3.3 V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48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-40 ~ +85 °C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14459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B5FB253-6423-4504-AEC4-FD6D40EAD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48670"/>
              </p:ext>
            </p:extLst>
          </p:nvPr>
        </p:nvGraphicFramePr>
        <p:xfrm>
          <a:off x="1295128" y="4575543"/>
          <a:ext cx="7597352" cy="1240028"/>
        </p:xfrm>
        <a:graphic>
          <a:graphicData uri="http://schemas.openxmlformats.org/drawingml/2006/table">
            <a:tbl>
              <a:tblPr firstRow="1" firstCol="1" bandRow="1"/>
              <a:tblGrid>
                <a:gridCol w="2532153">
                  <a:extLst>
                    <a:ext uri="{9D8B030D-6E8A-4147-A177-3AD203B41FA5}">
                      <a16:colId xmlns:a16="http://schemas.microsoft.com/office/drawing/2014/main" val="278815600"/>
                    </a:ext>
                  </a:extLst>
                </a:gridCol>
                <a:gridCol w="2532153">
                  <a:extLst>
                    <a:ext uri="{9D8B030D-6E8A-4147-A177-3AD203B41FA5}">
                      <a16:colId xmlns:a16="http://schemas.microsoft.com/office/drawing/2014/main" val="4215938587"/>
                    </a:ext>
                  </a:extLst>
                </a:gridCol>
                <a:gridCol w="2533046">
                  <a:extLst>
                    <a:ext uri="{9D8B030D-6E8A-4147-A177-3AD203B41FA5}">
                      <a16:colId xmlns:a16="http://schemas.microsoft.com/office/drawing/2014/main" val="1304802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17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PA5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SPI1_SCK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644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PA6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SPI1_MISO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32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MOSI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PA7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SPI1_MOSI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94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48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5687B0C-E2A7-429E-8D04-24ECC7FA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276872"/>
            <a:ext cx="7597352" cy="4248472"/>
          </a:xfrm>
        </p:spPr>
        <p:txBody>
          <a:bodyPr/>
          <a:lstStyle/>
          <a:p>
            <a:r>
              <a:rPr lang="pt-PT" dirty="0" err="1"/>
              <a:t>Test</a:t>
            </a:r>
            <a:r>
              <a:rPr lang="pt-PT" dirty="0"/>
              <a:t> Cases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Send</a:t>
            </a:r>
            <a:r>
              <a:rPr lang="pt-PT" dirty="0"/>
              <a:t> </a:t>
            </a:r>
            <a:r>
              <a:rPr lang="pt-PT" dirty="0" err="1"/>
              <a:t>command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SPI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A59A55-9680-4BAA-AC7A-50A417672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4D3F7AC-ECC8-4C37-9021-B6DF0DAB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Display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F3E4FD-E3F8-440F-8F70-21B6C1F0A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68629"/>
              </p:ext>
            </p:extLst>
          </p:nvPr>
        </p:nvGraphicFramePr>
        <p:xfrm>
          <a:off x="1295128" y="3590607"/>
          <a:ext cx="7597352" cy="930021"/>
        </p:xfrm>
        <a:graphic>
          <a:graphicData uri="http://schemas.openxmlformats.org/drawingml/2006/table">
            <a:tbl>
              <a:tblPr firstRow="1" firstCol="1" bandRow="1"/>
              <a:tblGrid>
                <a:gridCol w="2278132">
                  <a:extLst>
                    <a:ext uri="{9D8B030D-6E8A-4147-A177-3AD203B41FA5}">
                      <a16:colId xmlns:a16="http://schemas.microsoft.com/office/drawing/2014/main" val="833643670"/>
                    </a:ext>
                  </a:extLst>
                </a:gridCol>
                <a:gridCol w="2905133">
                  <a:extLst>
                    <a:ext uri="{9D8B030D-6E8A-4147-A177-3AD203B41FA5}">
                      <a16:colId xmlns:a16="http://schemas.microsoft.com/office/drawing/2014/main" val="3044550041"/>
                    </a:ext>
                  </a:extLst>
                </a:gridCol>
                <a:gridCol w="2414087">
                  <a:extLst>
                    <a:ext uri="{9D8B030D-6E8A-4147-A177-3AD203B41FA5}">
                      <a16:colId xmlns:a16="http://schemas.microsoft.com/office/drawing/2014/main" val="14430128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 Command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337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Resets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6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0x04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Manufacturer, Version, ID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51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47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CED40E-A43A-424A-880C-4800AB1C8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AB966C2-28D2-4074-8651-D76BB8BB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Resistive</a:t>
            </a:r>
            <a:r>
              <a:rPr lang="pt-PT" dirty="0"/>
              <a:t> </a:t>
            </a:r>
            <a:r>
              <a:rPr lang="pt-PT" dirty="0" err="1"/>
              <a:t>Touchscreen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F6D3CF-F043-4A9B-AE00-35F64AD7C0A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t="9952" r="4824" b="3814"/>
          <a:stretch/>
        </p:blipFill>
        <p:spPr bwMode="auto">
          <a:xfrm>
            <a:off x="1187624" y="1988840"/>
            <a:ext cx="3475355" cy="3396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FBE8A7-42A4-4719-85D1-585C8DB9384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27" b="-13205"/>
          <a:stretch/>
        </p:blipFill>
        <p:spPr bwMode="auto">
          <a:xfrm>
            <a:off x="4662979" y="2710815"/>
            <a:ext cx="4361569" cy="2674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7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5138E28-7D35-44FA-9CBC-80EF2C48D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Size</a:t>
            </a:r>
            <a:r>
              <a:rPr lang="pt-PT" dirty="0"/>
              <a:t>: 74*49 mm</a:t>
            </a:r>
          </a:p>
          <a:p>
            <a:r>
              <a:rPr lang="pt-PT" dirty="0"/>
              <a:t>Interface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 err="1"/>
              <a:t>Test</a:t>
            </a:r>
            <a:r>
              <a:rPr lang="pt-PT" dirty="0"/>
              <a:t> Cases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2F3CA6-CC3C-4B1B-9FBA-482FC8517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E17915A-7AF8-476C-A993-5BFD8585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Resistive</a:t>
            </a:r>
            <a:r>
              <a:rPr lang="pt-PT" dirty="0"/>
              <a:t> </a:t>
            </a:r>
            <a:r>
              <a:rPr lang="pt-PT" dirty="0" err="1"/>
              <a:t>Touchscreen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EEA1132-95D7-43E2-B84B-9756B430A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59224"/>
              </p:ext>
            </p:extLst>
          </p:nvPr>
        </p:nvGraphicFramePr>
        <p:xfrm>
          <a:off x="1295128" y="2276872"/>
          <a:ext cx="7597352" cy="1550035"/>
        </p:xfrm>
        <a:graphic>
          <a:graphicData uri="http://schemas.openxmlformats.org/drawingml/2006/table">
            <a:tbl>
              <a:tblPr firstRow="1" firstCol="1" bandRow="1"/>
              <a:tblGrid>
                <a:gridCol w="2532152">
                  <a:extLst>
                    <a:ext uri="{9D8B030D-6E8A-4147-A177-3AD203B41FA5}">
                      <a16:colId xmlns:a16="http://schemas.microsoft.com/office/drawing/2014/main" val="989975131"/>
                    </a:ext>
                  </a:extLst>
                </a:gridCol>
                <a:gridCol w="1647554">
                  <a:extLst>
                    <a:ext uri="{9D8B030D-6E8A-4147-A177-3AD203B41FA5}">
                      <a16:colId xmlns:a16="http://schemas.microsoft.com/office/drawing/2014/main" val="3664068976"/>
                    </a:ext>
                  </a:extLst>
                </a:gridCol>
                <a:gridCol w="3417646">
                  <a:extLst>
                    <a:ext uri="{9D8B030D-6E8A-4147-A177-3AD203B41FA5}">
                      <a16:colId xmlns:a16="http://schemas.microsoft.com/office/drawing/2014/main" val="964506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Function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8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Y+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PB0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ADC12_IN8, 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04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Y-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PB1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ADC12_IN9, 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404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X+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PE7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GPIO IN/OUT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058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X-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PE8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GPIO IN/OUT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22358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4160C88-8140-4E2C-A59D-34F1E9A2F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30756"/>
              </p:ext>
            </p:extLst>
          </p:nvPr>
        </p:nvGraphicFramePr>
        <p:xfrm>
          <a:off x="1331640" y="4941168"/>
          <a:ext cx="7597353" cy="1615313"/>
        </p:xfrm>
        <a:graphic>
          <a:graphicData uri="http://schemas.openxmlformats.org/drawingml/2006/table">
            <a:tbl>
              <a:tblPr firstRow="1" firstCol="1" bandRow="1"/>
              <a:tblGrid>
                <a:gridCol w="2396288">
                  <a:extLst>
                    <a:ext uri="{9D8B030D-6E8A-4147-A177-3AD203B41FA5}">
                      <a16:colId xmlns:a16="http://schemas.microsoft.com/office/drawing/2014/main" val="3542020484"/>
                    </a:ext>
                  </a:extLst>
                </a:gridCol>
                <a:gridCol w="2914961">
                  <a:extLst>
                    <a:ext uri="{9D8B030D-6E8A-4147-A177-3AD203B41FA5}">
                      <a16:colId xmlns:a16="http://schemas.microsoft.com/office/drawing/2014/main" val="752222073"/>
                    </a:ext>
                  </a:extLst>
                </a:gridCol>
                <a:gridCol w="2286104">
                  <a:extLst>
                    <a:ext uri="{9D8B030D-6E8A-4147-A177-3AD203B41FA5}">
                      <a16:colId xmlns:a16="http://schemas.microsoft.com/office/drawing/2014/main" val="3986676771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Touch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 (X,Y)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output (X,Y)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3867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Top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0,49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83212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Bottom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04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Top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74,49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56703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Bottom Corner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74,0 mm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06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838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FD47EDD-7464-4F8E-8136-2919A728F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lvl="0"/>
            <a:r>
              <a:rPr lang="en-GB" dirty="0" err="1"/>
              <a:t>Keil</a:t>
            </a:r>
            <a:r>
              <a:rPr lang="en-GB" dirty="0"/>
              <a:t> </a:t>
            </a:r>
            <a:r>
              <a:rPr lang="en-GB" dirty="0" err="1"/>
              <a:t>uVison</a:t>
            </a:r>
            <a:r>
              <a:rPr lang="en-GB" dirty="0"/>
              <a:t> MDK-V5</a:t>
            </a:r>
            <a:endParaRPr lang="pt-PT" dirty="0"/>
          </a:p>
          <a:p>
            <a:pPr lvl="0"/>
            <a:r>
              <a:rPr lang="en-GB" dirty="0" err="1"/>
              <a:t>FreeRTOS</a:t>
            </a:r>
            <a:endParaRPr lang="pt-PT" dirty="0"/>
          </a:p>
          <a:p>
            <a:pPr lvl="0"/>
            <a:r>
              <a:rPr lang="en-GB" dirty="0"/>
              <a:t>C Language</a:t>
            </a:r>
            <a:endParaRPr lang="pt-PT" dirty="0"/>
          </a:p>
          <a:p>
            <a:pPr lvl="0"/>
            <a:r>
              <a:rPr lang="en-GB" dirty="0" err="1"/>
              <a:t>MatLab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069C741-C20F-4B73-92EB-41CFBA281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29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77E28D4-836C-422E-B9BA-155C406B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 </a:t>
            </a:r>
            <a:r>
              <a:rPr lang="pt-PT" dirty="0" err="1"/>
              <a:t>Specifications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590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066CB4A-B7A9-47FE-BB25-718D9238F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	In today society mankind is constantly using digital devices, that are affecting, negatively, vision health. It's been a concern for the past years to fight this era’s side-effect. To get yourself diagnosed, you must go to a doctor, which in public healthcare means a long wait and sometimes may be costly.</a:t>
            </a:r>
          </a:p>
          <a:p>
            <a:pPr marL="0" indent="0" algn="just">
              <a:buNone/>
            </a:pPr>
            <a:r>
              <a:rPr lang="en-US" dirty="0"/>
              <a:t>	The Project’s goal is to design a tool to help diagnose irregularities in human vision, such as astigmatism, near-sightedness, and </a:t>
            </a:r>
            <a:r>
              <a:rPr lang="en-US" dirty="0" err="1"/>
              <a:t>colour</a:t>
            </a:r>
            <a:r>
              <a:rPr lang="en-US" dirty="0"/>
              <a:t> blindness. With only one device the user will be able to self-diagnose in an interactive and fast way. </a:t>
            </a:r>
          </a:p>
          <a:p>
            <a:pPr marL="0" indent="0" algn="just">
              <a:buNone/>
            </a:pPr>
            <a:r>
              <a:rPr lang="en-US" dirty="0"/>
              <a:t>	The system will have a screen showing images, that the user must identify. The device will </a:t>
            </a:r>
            <a:r>
              <a:rPr lang="en-GB" dirty="0"/>
              <a:t>recognise</a:t>
            </a:r>
            <a:r>
              <a:rPr lang="en-US" dirty="0"/>
              <a:t> the answer and evaluate it. In the end of the test it will give you a result of how good or not your vision is.</a:t>
            </a:r>
          </a:p>
          <a:p>
            <a:pPr marL="0" indent="0" algn="just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C82DE26-DF15-4031-9970-E6D8EF840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753AF4F-25D0-4DFD-AB91-85A1AB30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Statement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213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CDE5E3-E98E-47BA-A438-BB7341B54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EBDA22-082B-4449-9397-20BC2E35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5" name="Imagem 4" descr="C:\Users\ruipf\Desktop\Imagem1.png">
            <a:extLst>
              <a:ext uri="{FF2B5EF4-FFF2-40B4-BE49-F238E27FC236}">
                <a16:creationId xmlns:a16="http://schemas.microsoft.com/office/drawing/2014/main" id="{652A9A2C-E8CC-42A3-925C-C28519C48A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92" y="1890713"/>
            <a:ext cx="7411596" cy="3914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68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8A2A9D4-98FC-4AD6-9EB0-5B11C9FDEA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F995DA-5ACB-40F7-A75C-BD8C6CF1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Events</a:t>
            </a:r>
            <a:endParaRPr lang="pt-PT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50CC5EB-48A2-4A46-8268-024F62FAB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40976"/>
              </p:ext>
            </p:extLst>
          </p:nvPr>
        </p:nvGraphicFramePr>
        <p:xfrm>
          <a:off x="1403648" y="2874240"/>
          <a:ext cx="7416822" cy="2282952"/>
        </p:xfrm>
        <a:graphic>
          <a:graphicData uri="http://schemas.openxmlformats.org/drawingml/2006/table">
            <a:tbl>
              <a:tblPr firstRow="1" firstCol="1" bandRow="1"/>
              <a:tblGrid>
                <a:gridCol w="2137476">
                  <a:extLst>
                    <a:ext uri="{9D8B030D-6E8A-4147-A177-3AD203B41FA5}">
                      <a16:colId xmlns:a16="http://schemas.microsoft.com/office/drawing/2014/main" val="558257756"/>
                    </a:ext>
                  </a:extLst>
                </a:gridCol>
                <a:gridCol w="3995728">
                  <a:extLst>
                    <a:ext uri="{9D8B030D-6E8A-4147-A177-3AD203B41FA5}">
                      <a16:colId xmlns:a16="http://schemas.microsoft.com/office/drawing/2014/main" val="3932167086"/>
                    </a:ext>
                  </a:extLst>
                </a:gridCol>
                <a:gridCol w="1283618">
                  <a:extLst>
                    <a:ext uri="{9D8B030D-6E8A-4147-A177-3AD203B41FA5}">
                      <a16:colId xmlns:a16="http://schemas.microsoft.com/office/drawing/2014/main" val="2060700956"/>
                    </a:ext>
                  </a:extLst>
                </a:gridCol>
              </a:tblGrid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System Response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43344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On/Off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Turn System On/Off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1548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 Light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Reads ADC and processes data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535978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Read Distance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distance value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4269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Changes display data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 Sys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90667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voice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and recognises voice input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29684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Touch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Gets user input on touchscreen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pt-P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3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8698A83-62FE-4C68-A833-FC44E38F7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4C2B11-B0E3-4CC8-AB0D-7EDE81EB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1E1515-C868-4216-82EF-B84558FB7E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7168" r="8733" b="24399"/>
          <a:stretch/>
        </p:blipFill>
        <p:spPr bwMode="auto">
          <a:xfrm>
            <a:off x="1331640" y="1988840"/>
            <a:ext cx="7597352" cy="403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74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5398716-72C0-41ED-9417-212DE1256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B38E5B6-987A-4665-B6F7-B25CCA9C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2BBE72-1939-4848-A3CA-585FB76E90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1844824"/>
            <a:ext cx="7344816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40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C9F1F5E-07A9-4E32-A5BE-EFA64162F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56F0DD2-4C1A-4FDC-8549-69F48C45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Diagram</a:t>
            </a:r>
            <a:endParaRPr lang="pt-PT" dirty="0"/>
          </a:p>
        </p:txBody>
      </p:sp>
      <p:pic>
        <p:nvPicPr>
          <p:cNvPr id="5" name="Imagem 4" descr="C:\Users\ruipf\Downloads\no title (3).png">
            <a:extLst>
              <a:ext uri="{FF2B5EF4-FFF2-40B4-BE49-F238E27FC236}">
                <a16:creationId xmlns:a16="http://schemas.microsoft.com/office/drawing/2014/main" id="{60A227F3-D011-415E-A8C3-FDA97B8597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44824"/>
            <a:ext cx="7272808" cy="4407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026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E99F5D-F7E0-41A7-A5FA-9E451A53D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6769C2D-588A-4A26-8B38-E1624147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Stack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9CEA64-2800-46BF-8029-BB8BCE6CD2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772816"/>
            <a:ext cx="7416824" cy="4501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4173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C60BD7-8A11-424A-B834-A9E15786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03" y="1608698"/>
            <a:ext cx="21526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1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C44A4F-7536-4567-A087-B860A50DB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46" y="1219065"/>
            <a:ext cx="2144764" cy="54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64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8BADD6-1CB3-422F-BC0E-302491BF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3" y="1196753"/>
            <a:ext cx="4042856" cy="56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39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F4177-158F-4823-A6B8-C39F75708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0" y="2132856"/>
            <a:ext cx="1704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217531F-36D8-4213-A95C-CC6573D2D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</a:t>
            </a:fld>
            <a:endParaRPr lang="pt-PT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164FBE4-E19B-4D4C-A2B0-DC232EC7D53B}"/>
              </a:ext>
            </a:extLst>
          </p:cNvPr>
          <p:cNvGrpSpPr/>
          <p:nvPr/>
        </p:nvGrpSpPr>
        <p:grpSpPr>
          <a:xfrm>
            <a:off x="899592" y="2780928"/>
            <a:ext cx="3168352" cy="3072916"/>
            <a:chOff x="899592" y="2551139"/>
            <a:chExt cx="2689448" cy="2689448"/>
          </a:xfrm>
        </p:grpSpPr>
        <p:pic>
          <p:nvPicPr>
            <p:cNvPr id="8" name="Gráfico 7" descr="Smartphone">
              <a:extLst>
                <a:ext uri="{FF2B5EF4-FFF2-40B4-BE49-F238E27FC236}">
                  <a16:creationId xmlns:a16="http://schemas.microsoft.com/office/drawing/2014/main" id="{5FE747F6-5E51-4A00-A8E4-AF0AF825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9592" y="2551139"/>
              <a:ext cx="2689448" cy="268944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F6C3BE6-C269-489C-AE02-36E65715A443}"/>
                </a:ext>
              </a:extLst>
            </p:cNvPr>
            <p:cNvSpPr/>
            <p:nvPr/>
          </p:nvSpPr>
          <p:spPr>
            <a:xfrm>
              <a:off x="2064296" y="2780928"/>
              <a:ext cx="360040" cy="144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53EC2921-9ABF-43BB-B889-151FF0A49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428" y="3429000"/>
            <a:ext cx="3553544" cy="355354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0967C45-5820-4233-A4BD-E15FD3C00E65}"/>
              </a:ext>
            </a:extLst>
          </p:cNvPr>
          <p:cNvSpPr/>
          <p:nvPr/>
        </p:nvSpPr>
        <p:spPr>
          <a:xfrm>
            <a:off x="1871700" y="3208030"/>
            <a:ext cx="1224136" cy="223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3800" dirty="0"/>
          </a:p>
        </p:txBody>
      </p:sp>
      <p:sp>
        <p:nvSpPr>
          <p:cNvPr id="15" name="Bolha de Discurso: Retângulo 14">
            <a:extLst>
              <a:ext uri="{FF2B5EF4-FFF2-40B4-BE49-F238E27FC236}">
                <a16:creationId xmlns:a16="http://schemas.microsoft.com/office/drawing/2014/main" id="{4D04032E-9A24-4804-A2A0-5ADFCCFC53EF}"/>
              </a:ext>
            </a:extLst>
          </p:cNvPr>
          <p:cNvSpPr/>
          <p:nvPr/>
        </p:nvSpPr>
        <p:spPr>
          <a:xfrm>
            <a:off x="6228184" y="2780927"/>
            <a:ext cx="1332148" cy="802613"/>
          </a:xfrm>
          <a:prstGeom prst="wedgeRectCallout">
            <a:avLst>
              <a:gd name="adj1" fmla="val 45633"/>
              <a:gd name="adj2" fmla="val 701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A!!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13496F3-A0E5-44DA-BB6F-619B6848904F}"/>
              </a:ext>
            </a:extLst>
          </p:cNvPr>
          <p:cNvSpPr/>
          <p:nvPr/>
        </p:nvSpPr>
        <p:spPr>
          <a:xfrm>
            <a:off x="1871700" y="3212976"/>
            <a:ext cx="1224136" cy="223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800" dirty="0"/>
              <a:t>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6D3C2B2-5B53-4709-A879-F190DB065B6C}"/>
              </a:ext>
            </a:extLst>
          </p:cNvPr>
          <p:cNvSpPr/>
          <p:nvPr/>
        </p:nvSpPr>
        <p:spPr>
          <a:xfrm>
            <a:off x="1871700" y="3217921"/>
            <a:ext cx="1224136" cy="223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1500" b="1" dirty="0">
                <a:solidFill>
                  <a:srgbClr val="00B050"/>
                </a:solidFill>
              </a:rPr>
              <a:t>✓</a:t>
            </a:r>
            <a:endParaRPr lang="pt-PT" sz="255800" b="1" dirty="0">
              <a:solidFill>
                <a:srgbClr val="00B050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8A9EEB6-8F28-4669-B849-4D9F9436091B}"/>
              </a:ext>
            </a:extLst>
          </p:cNvPr>
          <p:cNvSpPr/>
          <p:nvPr/>
        </p:nvSpPr>
        <p:spPr>
          <a:xfrm>
            <a:off x="1871700" y="3212976"/>
            <a:ext cx="1224136" cy="223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2" name="Bolha de Discurso: Retângulo 21">
            <a:extLst>
              <a:ext uri="{FF2B5EF4-FFF2-40B4-BE49-F238E27FC236}">
                <a16:creationId xmlns:a16="http://schemas.microsoft.com/office/drawing/2014/main" id="{7A10D731-6FA7-442A-B60D-E5234CB5075B}"/>
              </a:ext>
            </a:extLst>
          </p:cNvPr>
          <p:cNvSpPr/>
          <p:nvPr/>
        </p:nvSpPr>
        <p:spPr>
          <a:xfrm>
            <a:off x="6228184" y="2780926"/>
            <a:ext cx="1332148" cy="802613"/>
          </a:xfrm>
          <a:prstGeom prst="wedgeRectCallout">
            <a:avLst>
              <a:gd name="adj1" fmla="val 45633"/>
              <a:gd name="adj2" fmla="val 701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C!!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D9EBE5A-E63F-46C1-ADD8-7CECF6363A60}"/>
              </a:ext>
            </a:extLst>
          </p:cNvPr>
          <p:cNvSpPr/>
          <p:nvPr/>
        </p:nvSpPr>
        <p:spPr>
          <a:xfrm>
            <a:off x="1859093" y="3217921"/>
            <a:ext cx="1224136" cy="223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1500" b="1" dirty="0">
                <a:solidFill>
                  <a:srgbClr val="FF0000"/>
                </a:solidFill>
              </a:rPr>
              <a:t>X</a:t>
            </a:r>
            <a:endParaRPr lang="pt-PT" sz="255800" b="1" dirty="0">
              <a:solidFill>
                <a:srgbClr val="FF0000"/>
              </a:solidFill>
            </a:endParaRPr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49ABE10C-507B-4303-A3B0-936A38F7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849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9" grpId="0" animBg="1"/>
      <p:bldP spid="21" grpId="0" animBg="1"/>
      <p:bldP spid="22" grpId="0" animBg="1"/>
      <p:bldP spid="2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A085EF-10BD-4345-9A94-1BFBA615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95" y="1196752"/>
            <a:ext cx="2042349" cy="5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7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63E1BC-94E5-45AE-886C-B49B4DE23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53" y="1772816"/>
            <a:ext cx="15049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5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C84B59-5AEB-4FC5-A0DA-AABC0EDC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8905E-750A-4FF6-A923-4115322F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Flowcharts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E4E057-9C4C-4B32-9F5E-6FB63B0C0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96753"/>
            <a:ext cx="2362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2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ACFE991-5D31-4881-A5FC-4249F7DC3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4B50429-1008-4F3B-A69D-67403146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A8655E-6D85-4518-BC7F-844D6145B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9626760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4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7F2E7C-4626-4D95-AEA1-24442C96C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7AD522-F19F-4D31-AE0B-29347611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Priority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99DBCD-D9AB-4396-8F05-C37EE7DA82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1772816"/>
            <a:ext cx="6156404" cy="4524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7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F41B9B2-847B-4E79-9406-E277357D8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45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6F1FD21-3D60-4701-9AFD-EAF0AEA2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Gantt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381416-8B85-4E73-BF9A-E3268406343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19190" r="14693" b="33574"/>
          <a:stretch/>
        </p:blipFill>
        <p:spPr bwMode="auto">
          <a:xfrm>
            <a:off x="1475656" y="1556792"/>
            <a:ext cx="7368957" cy="3520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4A813B-93EB-4128-ADCA-9BDF98F812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51701" r="47067" b="30038"/>
          <a:stretch/>
        </p:blipFill>
        <p:spPr bwMode="auto">
          <a:xfrm>
            <a:off x="2465480" y="5596338"/>
            <a:ext cx="1368425" cy="900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773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CC1227-6C51-462B-BD3E-E5862C124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5799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B3CA908-79BB-454D-8140-0229D13B2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780928"/>
            <a:ext cx="7597352" cy="3744416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There are already a lot of vision diagnostics devices. Although these devices are all equipment that should be handle by a professional technician, we found some that compare to our project.</a:t>
            </a:r>
            <a:endParaRPr lang="pt-PT" dirty="0"/>
          </a:p>
          <a:p>
            <a:pPr marL="0" indent="0" algn="just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407D14C-25A8-47B0-BB60-612F28504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E21C96-CCED-440E-8FD7-06BB39F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066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https://www.welchallyn.com/content/dam/welchallyn/images/Product-Images/Physical-Exam/Eye-Exam/Vision-Screeners/Spot-Vision-Screener/Spot-Vision-Screener_rt-front-angle.jpg">
            <a:extLst>
              <a:ext uri="{FF2B5EF4-FFF2-40B4-BE49-F238E27FC236}">
                <a16:creationId xmlns:a16="http://schemas.microsoft.com/office/drawing/2014/main" id="{61227446-BF7B-413C-87E6-17672AAC163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412" r="90000">
                        <a14:foregroundMark x1="12059" y1="46471" x2="11471" y2="42059"/>
                        <a14:foregroundMark x1="9412" y1="45882" x2="10588" y2="4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09" y="3429000"/>
            <a:ext cx="2779757" cy="28083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CF54367-ABAC-44E0-BFE0-24D5F2307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i="1" dirty="0"/>
              <a:t>SPOT</a:t>
            </a:r>
            <a:r>
              <a:rPr lang="en-GB" dirty="0"/>
              <a:t> Vision Screener:</a:t>
            </a:r>
            <a:endParaRPr lang="pt-PT" dirty="0"/>
          </a:p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r>
              <a:rPr lang="en-GB" dirty="0"/>
              <a:t>	Professional, portable device. Unlike ours, the device diagnoses the patient through a camera, screening the eye directly. This equipment is extremely expensive.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4DFE636-6BF6-46EE-A535-A88ABA343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FD7AA0A-370E-46BA-B2B7-BBF90994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003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28AA5D7-B089-4799-ADE2-CB4DBAF11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i="1" dirty="0" err="1"/>
              <a:t>Medivision</a:t>
            </a:r>
            <a:r>
              <a:rPr lang="en-GB" dirty="0"/>
              <a:t> Digital Acuity Chart:</a:t>
            </a:r>
            <a:endParaRPr lang="pt-PT" dirty="0"/>
          </a:p>
          <a:p>
            <a:pPr marL="0" indent="0" algn="just">
              <a:buNone/>
            </a:pPr>
            <a:r>
              <a:rPr lang="en-GB" dirty="0"/>
              <a:t>	</a:t>
            </a:r>
          </a:p>
          <a:p>
            <a:pPr marL="0" indent="0" algn="just">
              <a:buNone/>
            </a:pPr>
            <a:r>
              <a:rPr lang="en-GB" dirty="0"/>
              <a:t>	Similar to our project, it displays the test in a screen. Although the diagnostic must be made by a doctor/technician, as the device will not give any. The device, though cheaper than</a:t>
            </a:r>
            <a:r>
              <a:rPr lang="en-GB" i="1" dirty="0"/>
              <a:t> SPOT</a:t>
            </a:r>
            <a:r>
              <a:rPr lang="en-GB" dirty="0"/>
              <a:t>, is still very expensive.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BA92F09-DFA4-4CBA-8E54-2EDAD39FE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2857D6-4FF2-4842-ACF9-7E8E0E70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  <p:pic>
        <p:nvPicPr>
          <p:cNvPr id="5" name="Imagem 4" descr="C:\Users\ruipf\Desktop\vaquit.png">
            <a:extLst>
              <a:ext uri="{FF2B5EF4-FFF2-40B4-BE49-F238E27FC236}">
                <a16:creationId xmlns:a16="http://schemas.microsoft.com/office/drawing/2014/main" id="{AEA377BC-E67E-416C-803B-450DCCDC24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3981031"/>
            <a:ext cx="3119176" cy="2664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35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82F3FC-EAF7-43C6-BE25-133A5545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2996952"/>
            <a:ext cx="7597352" cy="3528392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Resuming there exists already good devices that perform the task, but they are very expensive and they all need an experienced technician to use them.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D4D75BD-F5A0-4307-B641-52C3B3EA7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EB6F159-9ABF-4D68-B464-2C560061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625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39714A1-7EA6-46D3-8D7D-D1FD7A1B7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3284984"/>
            <a:ext cx="7597352" cy="3240360"/>
          </a:xfrm>
        </p:spPr>
        <p:txBody>
          <a:bodyPr/>
          <a:lstStyle/>
          <a:p>
            <a:pPr lvl="0"/>
            <a:r>
              <a:rPr lang="en-GB" dirty="0"/>
              <a:t>Budget must be minimal.</a:t>
            </a:r>
            <a:endParaRPr lang="pt-PT" dirty="0"/>
          </a:p>
          <a:p>
            <a:pPr lvl="0"/>
            <a:r>
              <a:rPr lang="en-GB" dirty="0"/>
              <a:t>Project developed by a team of two.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D48E8E4-4414-4E6D-BFF2-70847BB45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F33335-400A-4A05-B503-1B070FB5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Constraints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464401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2376</TotalTime>
  <Words>928</Words>
  <Application>Microsoft Office PowerPoint</Application>
  <PresentationFormat>Apresentação no Ecrã (4:3)</PresentationFormat>
  <Paragraphs>425</Paragraphs>
  <Slides>46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3" baseType="lpstr">
      <vt:lpstr>MS PGothic</vt:lpstr>
      <vt:lpstr>Arial</vt:lpstr>
      <vt:lpstr>Calibri</vt:lpstr>
      <vt:lpstr>Cambria Math</vt:lpstr>
      <vt:lpstr>Corbel</vt:lpstr>
      <vt:lpstr>Times New Roman</vt:lpstr>
      <vt:lpstr>DesignTemplate</vt:lpstr>
      <vt:lpstr>iTest</vt:lpstr>
      <vt:lpstr>Agenda</vt:lpstr>
      <vt:lpstr>Problem Statement</vt:lpstr>
      <vt:lpstr>  </vt:lpstr>
      <vt:lpstr>Market Study</vt:lpstr>
      <vt:lpstr>Market Study</vt:lpstr>
      <vt:lpstr>Market Study</vt:lpstr>
      <vt:lpstr>Market Study</vt:lpstr>
      <vt:lpstr>Constraints</vt:lpstr>
      <vt:lpstr>Technical Constraints</vt:lpstr>
      <vt:lpstr>Functional Requirements</vt:lpstr>
      <vt:lpstr>Non-Functional Requirements</vt:lpstr>
      <vt:lpstr>Hardware Specifications</vt:lpstr>
      <vt:lpstr>STM32F4 Discovery Board</vt:lpstr>
      <vt:lpstr>LDR</vt:lpstr>
      <vt:lpstr>LDR</vt:lpstr>
      <vt:lpstr>LDR</vt:lpstr>
      <vt:lpstr>HC-SR04</vt:lpstr>
      <vt:lpstr>HC-SR04</vt:lpstr>
      <vt:lpstr>HC-SR04</vt:lpstr>
      <vt:lpstr>Microphone</vt:lpstr>
      <vt:lpstr>Microphone</vt:lpstr>
      <vt:lpstr>Microphone</vt:lpstr>
      <vt:lpstr>Display</vt:lpstr>
      <vt:lpstr>Display</vt:lpstr>
      <vt:lpstr>Display</vt:lpstr>
      <vt:lpstr>Resistive Touchscreen</vt:lpstr>
      <vt:lpstr>Resistive Touchscreen</vt:lpstr>
      <vt:lpstr>Software Specifications</vt:lpstr>
      <vt:lpstr>System Overview</vt:lpstr>
      <vt:lpstr>Events</vt:lpstr>
      <vt:lpstr>Use Cases</vt:lpstr>
      <vt:lpstr>State Chart</vt:lpstr>
      <vt:lpstr>Sequence Diagram</vt:lpstr>
      <vt:lpstr>System Stack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Software System Overview</vt:lpstr>
      <vt:lpstr>Task Priority</vt:lpstr>
      <vt:lpstr>Gantt Chart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Gattuso</dc:creator>
  <cp:lastModifiedBy>Rui Carvalho</cp:lastModifiedBy>
  <cp:revision>251</cp:revision>
  <cp:lastPrinted>2013-02-26T13:03:36Z</cp:lastPrinted>
  <dcterms:created xsi:type="dcterms:W3CDTF">2012-04-27T13:45:19Z</dcterms:created>
  <dcterms:modified xsi:type="dcterms:W3CDTF">2017-11-08T21:14:52Z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